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72" y="-2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7"/>
          <p:cNvCxnSpPr/>
          <p:nvPr/>
        </p:nvCxnSpPr>
        <p:spPr>
          <a:xfrm>
            <a:off x="1463675" y="3549650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12"/>
          <p:cNvCxnSpPr/>
          <p:nvPr/>
        </p:nvCxnSpPr>
        <p:spPr>
          <a:xfrm>
            <a:off x="4708525" y="3549650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Oval 13"/>
          <p:cNvSpPr/>
          <p:nvPr/>
        </p:nvSpPr>
        <p:spPr>
          <a:xfrm>
            <a:off x="4540250" y="3525838"/>
            <a:ext cx="46038" cy="46037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28" name="Title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7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C87172-F043-4FDC-A751-D0EF8EE122AA}" type="datetimeFigureOut">
              <a:rPr lang="en-US"/>
              <a:pPr>
                <a:defRPr/>
              </a:pPr>
              <a:t>1/29/2010</a:t>
            </a:fld>
            <a:endParaRPr lang="en-US"/>
          </a:p>
        </p:txBody>
      </p:sp>
      <p:sp>
        <p:nvSpPr>
          <p:cNvPr id="8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D3A085-7F36-4631-96F8-516FC17D2C0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C84A56-2D38-40FE-B3EB-D0449476DA0E}" type="datetimeFigureOut">
              <a:rPr lang="en-US"/>
              <a:pPr>
                <a:defRPr/>
              </a:pPr>
              <a:t>1/29/2010</a:t>
            </a:fld>
            <a:endParaRPr lang="en-US"/>
          </a:p>
        </p:txBody>
      </p:sp>
      <p:sp>
        <p:nvSpPr>
          <p:cNvPr id="5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912BDC-7423-449B-8810-15B8A1FA73E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A401F9-8726-4290-BADF-9D7105E8444E}" type="datetimeFigureOut">
              <a:rPr lang="en-US"/>
              <a:pPr>
                <a:defRPr/>
              </a:pPr>
              <a:t>1/29/2010</a:t>
            </a:fld>
            <a:endParaRPr lang="en-US"/>
          </a:p>
        </p:txBody>
      </p:sp>
      <p:sp>
        <p:nvSpPr>
          <p:cNvPr id="5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92CCF6-7EEB-4914-BFE3-7E197A54E89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Date Placeholder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56A450-BF0C-4127-A30F-D516FB0CCAFA}" type="datetimeFigureOut">
              <a:rPr lang="en-US"/>
              <a:pPr>
                <a:defRPr/>
              </a:pPr>
              <a:t>1/29/2010</a:t>
            </a:fld>
            <a:endParaRPr lang="en-US"/>
          </a:p>
        </p:txBody>
      </p:sp>
      <p:sp>
        <p:nvSpPr>
          <p:cNvPr id="5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8B2FDE-01B4-483E-8DC5-C8D3CDBB03E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6"/>
          <p:cNvCxnSpPr/>
          <p:nvPr/>
        </p:nvCxnSpPr>
        <p:spPr>
          <a:xfrm>
            <a:off x="685800" y="4916488"/>
            <a:ext cx="7924800" cy="4762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9CADAC-990E-4043-86DC-DA228B1D0755}" type="datetimeFigureOut">
              <a:rPr lang="en-US"/>
              <a:pPr>
                <a:defRPr/>
              </a:pPr>
              <a:t>1/29/2010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903B0A-DED3-40F1-BFA6-A595860000F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3D344E-CEFD-49FD-8322-F1158F64B7BA}" type="datetimeFigureOut">
              <a:rPr lang="en-US"/>
              <a:pPr>
                <a:defRPr/>
              </a:pPr>
              <a:t>1/29/2010</a:t>
            </a:fld>
            <a:endParaRPr lang="en-US"/>
          </a:p>
        </p:txBody>
      </p:sp>
      <p:sp>
        <p:nvSpPr>
          <p:cNvPr id="6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96137C-53CA-4E51-BEDB-29D673DA857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9"/>
          <p:cNvCxnSpPr/>
          <p:nvPr/>
        </p:nvCxnSpPr>
        <p:spPr>
          <a:xfrm>
            <a:off x="563563" y="2179638"/>
            <a:ext cx="3748087" cy="1587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16"/>
          <p:cNvCxnSpPr/>
          <p:nvPr/>
        </p:nvCxnSpPr>
        <p:spPr>
          <a:xfrm>
            <a:off x="4754563" y="2179638"/>
            <a:ext cx="3749675" cy="1587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2" name="Content Placeholder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4" name="Content Placeholder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6342F7-4AEB-4B1E-8599-2874F26F247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FD2746-82CA-461A-B80B-908FC35DD16F}" type="datetimeFigureOut">
              <a:rPr lang="en-US"/>
              <a:pPr>
                <a:defRPr/>
              </a:pPr>
              <a:t>1/29/2010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8CE1B0-4984-47C0-B502-333625823DB3}" type="datetimeFigureOut">
              <a:rPr lang="en-US"/>
              <a:pPr>
                <a:defRPr/>
              </a:pPr>
              <a:t>1/29/2010</a:t>
            </a:fld>
            <a:endParaRPr lang="en-US"/>
          </a:p>
        </p:txBody>
      </p:sp>
      <p:sp>
        <p:nvSpPr>
          <p:cNvPr id="4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A2054C-C230-47BD-9D76-24F9A09ABE9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A61F99-FD00-49CE-B6DE-6E00C15621C5}" type="datetimeFigureOut">
              <a:rPr lang="en-US"/>
              <a:pPr>
                <a:defRPr/>
              </a:pPr>
              <a:t>1/29/2010</a:t>
            </a:fld>
            <a:endParaRPr lang="en-US"/>
          </a:p>
        </p:txBody>
      </p:sp>
      <p:sp>
        <p:nvSpPr>
          <p:cNvPr id="3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103122-100D-429E-83E3-6EA51E6E997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ontent Placeholder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1" name="Title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47DC6D-782E-4510-B821-CD1A860F3DB3}" type="datetimeFigureOut">
              <a:rPr lang="en-US"/>
              <a:pPr>
                <a:defRPr/>
              </a:pPr>
              <a:t>1/29/2010</a:t>
            </a:fld>
            <a:endParaRPr lang="en-US"/>
          </a:p>
        </p:txBody>
      </p:sp>
      <p:sp>
        <p:nvSpPr>
          <p:cNvPr id="6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8E98C2-44DA-44E5-AF3B-30E7A1506F7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>
            <a:normAutofit/>
          </a:bodyPr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6FB93D-1DD7-49E6-98C3-4BE920231E4D}" type="datetimeFigureOut">
              <a:rPr lang="en-US"/>
              <a:pPr>
                <a:defRPr/>
              </a:pPr>
              <a:t>1/29/2010</a:t>
            </a:fld>
            <a:endParaRPr lang="en-US"/>
          </a:p>
        </p:txBody>
      </p:sp>
      <p:sp>
        <p:nvSpPr>
          <p:cNvPr id="6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8CB744-0C84-4352-9857-628FA8F128F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ext Placeholder 8"/>
          <p:cNvSpPr>
            <a:spLocks noGrp="1"/>
          </p:cNvSpPr>
          <p:nvPr>
            <p:ph type="body" idx="1"/>
          </p:nvPr>
        </p:nvSpPr>
        <p:spPr bwMode="auto">
          <a:xfrm>
            <a:off x="457200" y="1447800"/>
            <a:ext cx="8229600" cy="4678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5791200" y="6203950"/>
            <a:ext cx="2590800" cy="384175"/>
          </a:xfrm>
          <a:prstGeom prst="rect">
            <a:avLst/>
          </a:prstGeom>
        </p:spPr>
        <p:txBody>
          <a:bodyPr vert="horz" anchor="ctr" anchorCtr="0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fld id="{93556DB1-87BD-4179-A05A-811210071B5C}" type="datetimeFigureOut">
              <a:rPr lang="en-US"/>
              <a:pPr>
                <a:defRPr/>
              </a:pPr>
              <a:t>1/29/2010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2133600" y="6203950"/>
            <a:ext cx="3581400" cy="384175"/>
          </a:xfrm>
          <a:prstGeom prst="rect">
            <a:avLst/>
          </a:prstGeom>
        </p:spPr>
        <p:txBody>
          <a:bodyPr vert="horz" anchor="ctr" anchorCtr="0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410575" y="6181725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600" baseline="0" smtClean="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fld id="{3F27B6A1-E335-4718-9A6F-958B3283912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2" r:id="rId1"/>
    <p:sldLayoutId id="2147483671" r:id="rId2"/>
    <p:sldLayoutId id="2147483673" r:id="rId3"/>
    <p:sldLayoutId id="2147483670" r:id="rId4"/>
    <p:sldLayoutId id="2147483674" r:id="rId5"/>
    <p:sldLayoutId id="2147483669" r:id="rId6"/>
    <p:sldLayoutId id="2147483668" r:id="rId7"/>
    <p:sldLayoutId id="2147483675" r:id="rId8"/>
    <p:sldLayoutId id="2147483676" r:id="rId9"/>
    <p:sldLayoutId id="2147483667" r:id="rId10"/>
    <p:sldLayoutId id="2147483666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lang="en-US" sz="4200" kern="1200" spc="-10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2pPr>
      <a:lvl3pPr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3pPr>
      <a:lvl4pPr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4pPr>
      <a:lvl5pPr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9pPr>
    </p:titleStyle>
    <p:bodyStyle>
      <a:lvl1pPr marL="273050" indent="-273050" algn="l" rtl="0" fontAlgn="base">
        <a:spcBef>
          <a:spcPts val="600"/>
        </a:spcBef>
        <a:spcAft>
          <a:spcPct val="0"/>
        </a:spcAft>
        <a:buClr>
          <a:schemeClr val="accent2"/>
        </a:buClr>
        <a:buSzPct val="8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fontAlgn="base">
        <a:spcBef>
          <a:spcPts val="300"/>
        </a:spcBef>
        <a:spcAft>
          <a:spcPct val="0"/>
        </a:spcAft>
        <a:buClr>
          <a:srgbClr val="915744"/>
        </a:buClr>
        <a:buSzPct val="85000"/>
        <a:buFont typeface="Wingdings 2" pitchFamily="18" charset="2"/>
        <a:buChar char=""/>
        <a:defRPr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4888" indent="-228600" algn="l" rtl="0" fontAlgn="base">
        <a:spcBef>
          <a:spcPts val="300"/>
        </a:spcBef>
        <a:spcAft>
          <a:spcPct val="0"/>
        </a:spcAft>
        <a:buClr>
          <a:srgbClr val="784737"/>
        </a:buClr>
        <a:buSzPct val="85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79525" indent="-228600" algn="l" rtl="0" fontAlgn="base">
        <a:spcBef>
          <a:spcPts val="300"/>
        </a:spcBef>
        <a:spcAft>
          <a:spcPct val="0"/>
        </a:spcAft>
        <a:buClr>
          <a:srgbClr val="915744"/>
        </a:buClr>
        <a:buSzPct val="85000"/>
        <a:buFont typeface="Wingdings 2" pitchFamily="18" charset="2"/>
        <a:buChar char="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163" indent="-228600" algn="l" rtl="0" fontAlgn="base">
        <a:spcBef>
          <a:spcPts val="338"/>
        </a:spcBef>
        <a:spcAft>
          <a:spcPct val="0"/>
        </a:spcAft>
        <a:buClr>
          <a:srgbClr val="915744"/>
        </a:buClr>
        <a:buSzPct val="85000"/>
        <a:buFont typeface="Wingdings 2" pitchFamily="18" charset="2"/>
        <a:buChar char="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eg"/><Relationship Id="rId4" Type="http://schemas.openxmlformats.org/officeDocument/2006/relationships/image" Target="../media/image13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3733800"/>
            <a:ext cx="8305800" cy="1143000"/>
          </a:xfrm>
        </p:spPr>
        <p:txBody>
          <a:bodyPr/>
          <a:lstStyle/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en-US" dirty="0" smtClean="0"/>
              <a:t>Brooke Blair </a:t>
            </a: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en-US" dirty="0" smtClean="0"/>
              <a:t>Pd. 7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990600"/>
            <a:ext cx="8305800" cy="19812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smtClean="0"/>
              <a:t>Alexander Hamilton vs. Aaron Burr: A Duel At Dawn</a:t>
            </a:r>
            <a:endParaRPr/>
          </a:p>
        </p:txBody>
      </p:sp>
      <p:pic>
        <p:nvPicPr>
          <p:cNvPr id="13315" name="Picture 2" descr="http://upload.wikimedia.org/wikipedia/commons/c/c1/Aaron_Burr-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14400" y="3581400"/>
            <a:ext cx="2497138" cy="2949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6" name="Picture 4" descr="http://www.sllib.org/Pages/Special%20Pages/Hamilton/hamilton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638800" y="3657600"/>
            <a:ext cx="2249488" cy="295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Picture 2" descr="http://www.nysm.nysed.gov/albany/images/jpg/schuyler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" y="1524000"/>
            <a:ext cx="4800600" cy="510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38" name="TextBox 4"/>
          <p:cNvSpPr txBox="1">
            <a:spLocks noChangeArrowheads="1"/>
          </p:cNvSpPr>
          <p:nvPr/>
        </p:nvSpPr>
        <p:spPr bwMode="auto">
          <a:xfrm>
            <a:off x="762000" y="381000"/>
            <a:ext cx="746760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600">
                <a:latin typeface="Constantia" pitchFamily="18" charset="0"/>
              </a:rPr>
              <a:t>Philip Schuyler: A Senate Seat Stolen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smtClean="0">
                <a:solidFill>
                  <a:srgbClr val="FF0000"/>
                </a:solidFill>
              </a:rPr>
              <a:t>Election of 1800: Burr against Hamilton</a:t>
            </a:r>
            <a:endParaRPr>
              <a:solidFill>
                <a:srgbClr val="FF0000"/>
              </a:solidFill>
            </a:endParaRPr>
          </a:p>
        </p:txBody>
      </p:sp>
      <p:pic>
        <p:nvPicPr>
          <p:cNvPr id="15362" name="Picture 2" descr="http://www.anistor.gr/english/enback/ahamilton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1447800"/>
            <a:ext cx="2667000" cy="3519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3" name="Picture 4" descr="http://upload.wikimedia.org/wikipedia/commons/6/6b/Thomas-Jefferson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352800" y="3200400"/>
            <a:ext cx="2514600" cy="345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4" name="Picture 6" descr="http://www.nndb.com/people/184/000022118/aaronburr-sm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248400" y="3200400"/>
            <a:ext cx="2514600" cy="334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Plus 6"/>
          <p:cNvSpPr/>
          <p:nvPr/>
        </p:nvSpPr>
        <p:spPr>
          <a:xfrm>
            <a:off x="5791200" y="4572000"/>
            <a:ext cx="533400" cy="457200"/>
          </a:xfrm>
          <a:prstGeom prst="math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5366" name="TextBox 7"/>
          <p:cNvSpPr txBox="1">
            <a:spLocks noChangeArrowheads="1"/>
          </p:cNvSpPr>
          <p:nvPr/>
        </p:nvSpPr>
        <p:spPr bwMode="auto">
          <a:xfrm>
            <a:off x="5029200" y="2895600"/>
            <a:ext cx="27432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Constantia" pitchFamily="18" charset="0"/>
              </a:rPr>
              <a:t>Running Together</a:t>
            </a:r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2971800" y="2667000"/>
            <a:ext cx="1295400" cy="4572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368" name="TextBox 14"/>
          <p:cNvSpPr txBox="1">
            <a:spLocks noChangeArrowheads="1"/>
          </p:cNvSpPr>
          <p:nvPr/>
        </p:nvSpPr>
        <p:spPr bwMode="auto">
          <a:xfrm>
            <a:off x="6781800" y="6488113"/>
            <a:ext cx="16002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Constantia" pitchFamily="18" charset="0"/>
              </a:rPr>
              <a:t>Aaron Burr</a:t>
            </a:r>
          </a:p>
        </p:txBody>
      </p:sp>
      <p:sp>
        <p:nvSpPr>
          <p:cNvPr id="15369" name="TextBox 15"/>
          <p:cNvSpPr txBox="1">
            <a:spLocks noChangeArrowheads="1"/>
          </p:cNvSpPr>
          <p:nvPr/>
        </p:nvSpPr>
        <p:spPr bwMode="auto">
          <a:xfrm>
            <a:off x="3429000" y="6488113"/>
            <a:ext cx="21336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Constantia" pitchFamily="18" charset="0"/>
              </a:rPr>
              <a:t>Thomas Jefferson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4419600" y="1676400"/>
            <a:ext cx="2514600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i="1" dirty="0">
                <a:solidFill>
                  <a:schemeClr val="tx2">
                    <a:lumMod val="75000"/>
                  </a:schemeClr>
                </a:solidFill>
                <a:latin typeface="+mn-lt"/>
              </a:rPr>
              <a:t>Considers him dangerous and untrustworthy</a:t>
            </a:r>
            <a:endParaRPr lang="en-US" sz="1600" i="1" dirty="0">
              <a:solidFill>
                <a:schemeClr val="tx2">
                  <a:lumMod val="75000"/>
                </a:schemeClr>
              </a:solidFill>
              <a:latin typeface="+mn-lt"/>
            </a:endParaRPr>
          </a:p>
        </p:txBody>
      </p:sp>
      <p:cxnSp>
        <p:nvCxnSpPr>
          <p:cNvPr id="19" name="Straight Arrow Connector 18"/>
          <p:cNvCxnSpPr/>
          <p:nvPr/>
        </p:nvCxnSpPr>
        <p:spPr>
          <a:xfrm>
            <a:off x="2971800" y="1752600"/>
            <a:ext cx="4572000" cy="132715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>
            <a:spLocks noChangeArrowheads="1"/>
          </p:cNvSpPr>
          <p:nvPr/>
        </p:nvSpPr>
        <p:spPr bwMode="auto">
          <a:xfrm>
            <a:off x="3048000" y="2209800"/>
            <a:ext cx="1447800" cy="82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 u="sng">
                <a:latin typeface="Constantia" pitchFamily="18" charset="0"/>
              </a:rPr>
              <a:t>Favors him, his greatest enemy</a:t>
            </a:r>
          </a:p>
        </p:txBody>
      </p:sp>
      <p:sp>
        <p:nvSpPr>
          <p:cNvPr id="15373" name="TextBox 22"/>
          <p:cNvSpPr txBox="1">
            <a:spLocks noChangeArrowheads="1"/>
          </p:cNvSpPr>
          <p:nvPr/>
        </p:nvSpPr>
        <p:spPr bwMode="auto">
          <a:xfrm>
            <a:off x="457200" y="5029200"/>
            <a:ext cx="25908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>
                <a:solidFill>
                  <a:srgbClr val="C00000"/>
                </a:solidFill>
                <a:latin typeface="Constantia" pitchFamily="18" charset="0"/>
              </a:rPr>
              <a:t>Alexander Hamilton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2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" dur="2000" fill="hold"/>
                                        <p:tgtEl>
                                          <p:spTgt spid="1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2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2192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smtClean="0"/>
              <a:t>Charles Cooper’s Letter</a:t>
            </a:r>
            <a:endParaRPr/>
          </a:p>
        </p:txBody>
      </p:sp>
      <p:sp>
        <p:nvSpPr>
          <p:cNvPr id="5" name="TextBox 4"/>
          <p:cNvSpPr txBox="1"/>
          <p:nvPr/>
        </p:nvSpPr>
        <p:spPr>
          <a:xfrm>
            <a:off x="228600" y="1371600"/>
            <a:ext cx="2895600" cy="3698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solidFill>
                  <a:schemeClr val="tx2">
                    <a:lumMod val="90000"/>
                  </a:schemeClr>
                </a:solidFill>
                <a:latin typeface="+mn-lt"/>
              </a:rPr>
              <a:t>Dr. Charles D. Cooper</a:t>
            </a:r>
            <a:endParaRPr lang="en-US" dirty="0">
              <a:solidFill>
                <a:schemeClr val="tx2">
                  <a:lumMod val="90000"/>
                </a:schemeClr>
              </a:solidFill>
              <a:latin typeface="+mn-lt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505200" y="3962400"/>
            <a:ext cx="2362200" cy="3698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solidFill>
                  <a:schemeClr val="bg1">
                    <a:lumMod val="95000"/>
                    <a:lumOff val="5000"/>
                  </a:schemeClr>
                </a:solidFill>
                <a:latin typeface="+mn-lt"/>
              </a:rPr>
              <a:t>Phillip Schuyler</a:t>
            </a:r>
            <a:endParaRPr lang="en-US" b="1" dirty="0">
              <a:solidFill>
                <a:schemeClr val="bg1">
                  <a:lumMod val="95000"/>
                  <a:lumOff val="5000"/>
                </a:schemeClr>
              </a:solidFill>
              <a:latin typeface="+mn-lt"/>
            </a:endParaRPr>
          </a:p>
        </p:txBody>
      </p:sp>
      <p:pic>
        <p:nvPicPr>
          <p:cNvPr id="16388" name="Picture 17" descr="http://ceoworld.biz/ceo/wp-content/uploads/2009/05/happy_days_ccc_newspaper_april_27_193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77000" y="2682875"/>
            <a:ext cx="2057400" cy="291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TextBox 14"/>
          <p:cNvSpPr txBox="1"/>
          <p:nvPr/>
        </p:nvSpPr>
        <p:spPr>
          <a:xfrm>
            <a:off x="6553200" y="2819400"/>
            <a:ext cx="1981200" cy="369888"/>
          </a:xfrm>
          <a:prstGeom prst="rect">
            <a:avLst/>
          </a:prstGeom>
          <a:solidFill>
            <a:schemeClr val="tx2">
              <a:lumMod val="90000"/>
            </a:schemeClr>
          </a:solidFill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solidFill>
                  <a:schemeClr val="bg1"/>
                </a:solidFill>
                <a:latin typeface="+mn-lt"/>
              </a:rPr>
              <a:t>Albany Register</a:t>
            </a:r>
          </a:p>
        </p:txBody>
      </p:sp>
      <p:pic>
        <p:nvPicPr>
          <p:cNvPr id="1039" name="Picture 15" descr="C:\Documents and Settings\bblair09\Local Settings\Temporary Internet Files\Content.IE5\HRLWSP5V\MCj04318930000[1]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33600" y="1752600"/>
            <a:ext cx="1841500" cy="168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27778E-6 7.03704E-6 C -0.00157 0.00903 -0.00331 0.02339 -0.00643 0.03172 C -0.01459 0.05371 -0.01268 0.04352 -0.02188 0.05788 C -0.02952 0.07014 -0.02188 0.06482 -0.03247 0.06945 C -0.03976 0.08403 -0.05226 0.09445 -0.0632 0.10417 C -0.06563 0.10649 -0.06685 0.11065 -0.06945 0.11297 C -0.07431 0.11714 -0.08351 0.11922 -0.08907 0.12153 C -0.09914 0.11991 -0.10956 0.11876 -0.11945 0.11575 C -0.12831 0.1132 -0.13664 0.10718 -0.14549 0.10417 C -0.15435 0.10116 -0.16303 0.09931 -0.17171 0.09561 C -0.18837 0.09653 -0.20504 0.09677 -0.22171 0.09839 C -0.22778 0.09908 -0.23837 0.11042 -0.24115 0.11297 C -0.24341 0.11482 -0.24775 0.11876 -0.24775 0.11876 C -0.25105 0.13149 -0.25383 0.13056 -0.25643 0.14491 C -0.25574 0.16413 -0.25556 0.18357 -0.25435 0.20278 C -0.25417 0.20672 -0.25435 0.21181 -0.25209 0.21436 C -0.24862 0.21829 -0.23907 0.22014 -0.23907 0.22014 C -0.21285 0.21922 -0.17709 0.23889 -0.16077 0.21158 C -0.15765 0.20649 -0.15695 0.19954 -0.15435 0.19399 C -0.15504 0.18913 -0.15278 0.18056 -0.15643 0.17964 C -0.18351 0.17315 -0.19081 0.17732 -0.20869 0.18542 C -0.2132 0.20417 -0.20678 0.18565 -0.21737 0.197 C -0.21945 0.19931 -0.22032 0.20278 -0.22171 0.20579 C -0.22535 0.23126 -0.22848 0.24677 -0.22171 0.27825 C -0.21997 0.28589 -0.20782 0.29028 -0.20209 0.2926 C -0.19723 0.31297 -0.204 0.28913 -0.19341 0.30996 C -0.19202 0.31251 -0.19237 0.31621 -0.19115 0.31876 C -0.18942 0.32223 -0.18664 0.32431 -0.18473 0.32732 C -0.18299 0.3301 -0.18265 0.33427 -0.18039 0.33612 C -0.1665 0.34769 -0.14167 0.34653 -0.12813 0.34769 C -0.11997 0.35047 -0.11442 0.35602 -0.10643 0.35927 C -0.09115 0.35718 -0.08976 0.35811 -0.07813 0.35348 C -0.06442 0.34792 -0.06511 0.35371 -0.06511 0.34491 " pathEditMode="relative" ptsTypes="ffffffffffffffffffffffffffffffffA">
                                      <p:cBhvr>
                                        <p:cTn id="6" dur="2000" fill="hold"/>
                                        <p:tgtEl>
                                          <p:spTgt spid="10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6511 0.34491 C -0.06441 0.35741 -0.06528 0.37037 -0.06285 0.38264 C -0.06042 0.39491 -0.05122 0.40278 -0.04549 0.41158 C -0.04375 0.41436 -0.04323 0.41806 -0.04115 0.42037 C -0.03872 0.42315 -0.03542 0.42431 -0.03247 0.42616 C -0.0224 0.44653 -0.02674 0.43774 -0.01945 0.45232 C -0.01806 0.45533 -0.01493 0.45602 -0.01285 0.45811 C -0.00417 0.46621 0.00521 0.47385 0.01545 0.47825 C 0.02899 0.49051 0.02812 0.49237 0.04583 0.49561 C 0.18541 0.49329 0.17465 0.49931 0.25885 0.48125 C 0.26545 0.47825 0.27187 0.47547 0.27847 0.47246 C 0.28055 0.47153 0.28281 0.47061 0.28489 0.46968 C 0.28715 0.46875 0.28923 0.4676 0.29149 0.46667 C 0.29375 0.46575 0.29809 0.46389 0.29809 0.46389 C 0.30243 0.45996 0.30625 0.45463 0.31111 0.45232 C 0.31319 0.45139 0.31562 0.4507 0.31753 0.44931 C 0.33958 0.43287 0.32239 0.44144 0.33715 0.43473 C 0.34114 0.4294 0.34618 0.4257 0.35017 0.42037 C 0.35989 0.40741 0.34843 0.41412 0.36111 0.4088 C 0.36753 0.40024 0.37968 0.38473 0.38489 0.37385 C 0.38837 0.36644 0.39375 0.3507 0.39375 0.3507 C 0.39305 0.33519 0.39271 0.31968 0.39149 0.3044 C 0.38906 0.27315 0.38923 0.30162 0.38923 0.28982 " pathEditMode="relative" ptsTypes="ffffffffffffffffffffffA">
                                      <p:cBhvr>
                                        <p:cTn id="10" dur="2000" fill="hold"/>
                                        <p:tgtEl>
                                          <p:spTgt spid="10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5" descr="http://www.americansongwriter.com/wp-content/uploads/2009/08/Row-boat-P717000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67200" y="3810000"/>
            <a:ext cx="1524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smtClean="0">
                <a:solidFill>
                  <a:srgbClr val="FF0000"/>
                </a:solidFill>
              </a:rPr>
              <a:t>July 11</a:t>
            </a:r>
            <a:r>
              <a:rPr baseline="30000" smtClean="0">
                <a:solidFill>
                  <a:srgbClr val="FF0000"/>
                </a:solidFill>
              </a:rPr>
              <a:t>th</a:t>
            </a:r>
            <a:r>
              <a:rPr smtClean="0">
                <a:solidFill>
                  <a:srgbClr val="FF0000"/>
                </a:solidFill>
              </a:rPr>
              <a:t> 1804</a:t>
            </a:r>
            <a:endParaRPr>
              <a:solidFill>
                <a:srgbClr val="FF0000"/>
              </a:solidFill>
            </a:endParaRPr>
          </a:p>
        </p:txBody>
      </p:sp>
      <p:pic>
        <p:nvPicPr>
          <p:cNvPr id="17413" name="Picture 5" descr="http://www.americansongwriter.com/wp-content/uploads/2009/08/Row-boat-P7170006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91200" y="4495800"/>
            <a:ext cx="18288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2" name="Picture 12" descr="C:\Documents and Settings\bblair09\Local Settings\Temporary Internet Files\Content.IE5\HRLWSP5V\MCj03083560000[1].wm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15000" y="2362200"/>
            <a:ext cx="3768725" cy="2449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extBox 12"/>
          <p:cNvSpPr txBox="1">
            <a:spLocks noChangeArrowheads="1"/>
          </p:cNvSpPr>
          <p:nvPr/>
        </p:nvSpPr>
        <p:spPr bwMode="auto">
          <a:xfrm>
            <a:off x="5867400" y="2362200"/>
            <a:ext cx="26670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>
                <a:latin typeface="Constantia" pitchFamily="18" charset="0"/>
              </a:rPr>
              <a:t>Manhattan Island</a:t>
            </a:r>
          </a:p>
        </p:txBody>
      </p:sp>
      <p:sp>
        <p:nvSpPr>
          <p:cNvPr id="17414" name="TextBox 17"/>
          <p:cNvSpPr txBox="1">
            <a:spLocks noChangeArrowheads="1"/>
          </p:cNvSpPr>
          <p:nvPr/>
        </p:nvSpPr>
        <p:spPr bwMode="auto">
          <a:xfrm>
            <a:off x="6400800" y="6172200"/>
            <a:ext cx="24384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Constantia" pitchFamily="18" charset="0"/>
              </a:rPr>
              <a:t>Alexander Hamilton</a:t>
            </a:r>
          </a:p>
        </p:txBody>
      </p:sp>
      <p:cxnSp>
        <p:nvCxnSpPr>
          <p:cNvPr id="20" name="Straight Arrow Connector 19"/>
          <p:cNvCxnSpPr/>
          <p:nvPr/>
        </p:nvCxnSpPr>
        <p:spPr>
          <a:xfrm rot="16200000" flipV="1">
            <a:off x="7543800" y="5638800"/>
            <a:ext cx="533400" cy="53340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 rot="16200000" flipV="1">
            <a:off x="4914900" y="5067300"/>
            <a:ext cx="609600" cy="533400"/>
          </a:xfrm>
          <a:prstGeom prst="straightConnector1">
            <a:avLst/>
          </a:prstGeom>
          <a:ln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>
            <a:spLocks noChangeArrowheads="1"/>
          </p:cNvSpPr>
          <p:nvPr/>
        </p:nvSpPr>
        <p:spPr bwMode="auto">
          <a:xfrm>
            <a:off x="4038600" y="5562600"/>
            <a:ext cx="17526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Constantia" pitchFamily="18" charset="0"/>
              </a:rPr>
              <a:t>Aaron Burr</a:t>
            </a:r>
          </a:p>
        </p:txBody>
      </p:sp>
      <p:pic>
        <p:nvPicPr>
          <p:cNvPr id="17418" name="Picture 16" descr="http://www.almankoff.com/art7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81000" y="990600"/>
            <a:ext cx="1758950" cy="2181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9" name="TextBox 27"/>
          <p:cNvSpPr txBox="1">
            <a:spLocks noChangeArrowheads="1"/>
          </p:cNvSpPr>
          <p:nvPr/>
        </p:nvSpPr>
        <p:spPr bwMode="auto">
          <a:xfrm>
            <a:off x="304800" y="609600"/>
            <a:ext cx="22098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 b="1">
                <a:latin typeface="Constantia" pitchFamily="18" charset="0"/>
              </a:rPr>
              <a:t>Weehawken NJ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9566 -0.02732 C -0.10156 -0.05162 -0.12517 -0.05486 -0.14132 -0.06204 C -0.14844 -0.06528 -0.15382 -0.0706 -0.16094 -0.07361 C -0.16927 -0.08519 -0.17587 -0.08634 -0.18698 -0.09097 C -0.19514 -0.09815 -0.19514 -0.1044 -0.20434 -0.10857 C -0.21128 -0.11759 -0.2125 -0.12477 -0.2217 -0.1287 C -0.2283 -0.13449 -0.23385 -0.13704 -0.24132 -0.14028 C -0.25556 -0.15972 -0.2401 -0.14144 -0.25434 -0.15185 C -0.25885 -0.15509 -0.26736 -0.16343 -0.26736 -0.16343 C -0.27222 -0.17338 -0.26979 -0.16968 -0.27396 -0.17523 " pathEditMode="relative" ptsTypes="fffffffffA">
                                      <p:cBhvr>
                                        <p:cTn id="6" dur="3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88 -0.08727 C -0.02882 -0.08819 -0.03976 -0.08796 -0.05052 -0.09004 C -0.05503 -0.09097 -0.0592 -0.09398 -0.06354 -0.09583 C -0.0658 -0.09676 -0.07014 -0.09884 -0.07014 -0.09884 C -0.07899 -0.11088 -0.07969 -0.12268 -0.09184 -0.12777 C -0.0941 -0.13078 -0.09635 -0.13333 -0.09844 -0.13657 C -0.10017 -0.13912 -0.10069 -0.14305 -0.10278 -0.14514 C -0.10747 -0.15023 -0.12517 -0.15648 -0.12882 -0.15972 C -0.1349 -0.16527 -0.1401 -0.17152 -0.14618 -0.17708 C -0.14757 -0.18009 -0.14861 -0.18356 -0.15052 -0.18588 C -0.15451 -0.19051 -0.16354 -0.19745 -0.16354 -0.19745 C -0.16424 -0.20023 -0.16424 -0.20393 -0.1658 -0.20602 C -0.16944 -0.21088 -0.17882 -0.21759 -0.17882 -0.21759 C -0.18455 -0.2294 -0.19392 -0.23889 -0.20278 -0.24676 C -0.20937 -0.25972 -0.21701 -0.2699 -0.22656 -0.27847 C -0.23194 -0.28958 -0.22899 -0.28472 -0.23524 -0.29305 " pathEditMode="relative" ptsTypes="fffffffffffffffA">
                                      <p:cBhvr>
                                        <p:cTn id="8" dur="3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1649 0.07963 C -0.20764 0.08148 -0.29739 0.08611 -0.38836 0.08263 C -0.43368 0.07638 -0.46441 0.07291 -0.51441 0.07106 C -0.52847 0.0662 -0.51892 0.0699 -0.53611 0.06226 C -0.53836 0.06134 -0.5427 0.05949 -0.5427 0.05972 C -0.54705 0.05555 -0.55416 0.05463 -0.55573 0.04791 C -0.55642 0.0449 -0.55625 0.0412 -0.55781 0.03912 C -0.56145 0.03425 -0.57083 0.02754 -0.57083 0.02777 C -0.57448 0.00925 -0.57135 0.01944 -0.58177 -0.00139 C -0.58316 -0.0044 -0.58472 -0.00718 -0.58611 -0.01019 C -0.5875 -0.01297 -0.59045 -0.01875 -0.59045 -0.01852 C -0.59826 -0.0595 -0.59895 -0.10162 -0.60139 -0.14352 C -0.60208 -0.15487 -0.60746 -0.1669 -0.60781 -0.17825 C -0.60833 -0.19653 -0.60781 -0.21505 -0.60781 -0.23334 " pathEditMode="relative" rAng="0" ptsTypes="fffffffffffffA">
                                      <p:cBhvr>
                                        <p:cTn id="10" dur="3000" fill="hold"/>
                                        <p:tgtEl>
                                          <p:spTgt spid="174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46" y="-153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2.08092E-6 C -0.00781 -0.01619 -0.02257 -0.02914 -0.03646 -0.03376 C -0.04791 -0.0444 -0.05989 -0.04116 -0.07448 -0.04232 C -0.08611 -0.0474 -0.09791 -0.04856 -0.10955 -0.05295 C -0.12153 -0.05734 -0.1066 -0.05203 -0.11892 -0.05919 C -0.12205 -0.06104 -0.12847 -0.06336 -0.12847 -0.06336 C -0.13246 -0.06867 -0.13576 -0.07168 -0.14114 -0.07399 C -0.14496 -0.08833 -0.13976 -0.07422 -0.14757 -0.08255 C -0.14896 -0.08417 -0.14948 -0.08694 -0.15069 -0.08879 C -0.15555 -0.09665 -0.15885 -0.10428 -0.1651 -0.11006 C -0.16823 -0.12255 -0.17448 -0.13064 -0.1809 -0.13966 C -0.18351 -0.14983 -0.18055 -0.14289 -0.18732 -0.15006 C -0.19462 -0.15792 -0.19236 -0.16208 -0.20312 -0.16694 C -0.20364 -0.16902 -0.20364 -0.17156 -0.20469 -0.17341 C -0.2059 -0.17549 -0.20851 -0.17549 -0.20955 -0.17758 C -0.21736 -0.19422 -0.20746 -0.18798 -0.21736 -0.19237 C -0.21979 -0.20232 -0.22135 -0.21041 -0.22691 -0.21781 " pathEditMode="relative" ptsTypes="ffffffffffffffffA">
                                      <p:cBhvr>
                                        <p:cTn id="12" dur="3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3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3837 -0.00394 C -0.08039 0.03329 -0.13316 0.0037 -0.17795 -0.0081 C -0.20035 -0.00486 -0.22587 -0.00694 -0.24775 -0.00602 C -0.30816 -0.00763 -0.36858 -0.00833 -0.42882 -0.01249 C -0.43976 -0.01619 -0.45104 -0.0185 -0.46216 -0.02081 C -0.47361 -0.03099 -0.48525 -0.03515 -0.49861 -0.04 C -0.50695 -0.0474 -0.51754 -0.05041 -0.52726 -0.05249 C -0.54236 -0.05989 -0.51459 -0.04671 -0.54306 -0.05688 C -0.54532 -0.05781 -0.54723 -0.06012 -0.54948 -0.06104 C -0.55886 -0.06428 -0.56858 -0.06613 -0.57795 -0.0696 C -0.58542 -0.07607 -0.58108 -0.07307 -0.59219 -0.07792 C -0.59375 -0.07862 -0.59549 -0.07931 -0.59705 -0.08 C -0.59861 -0.0807 -0.60174 -0.08209 -0.60174 -0.08209 C -0.60226 -0.08417 -0.60209 -0.08694 -0.6033 -0.08856 C -0.60591 -0.09203 -0.61285 -0.09688 -0.61285 -0.09688 C -0.61736 -0.10567 -0.61563 -0.10983 -0.6224 -0.11607 C -0.62726 -0.12578 -0.6342 -0.13041 -0.63993 -0.1392 C -0.64618 -0.14891 -0.64723 -0.16162 -0.65417 -0.17087 C -0.65729 -0.18359 -0.6533 -0.1718 -0.66059 -0.18151 C -0.66424 -0.18636 -0.66545 -0.19469 -0.66841 -0.20047 C -0.67292 -0.21896 -0.66667 -0.19654 -0.67327 -0.2111 C -0.67865 -0.22289 -0.66979 -0.21318 -0.67952 -0.22174 C -0.68785 -0.23769 -0.7 -0.24717 -0.70504 -0.26613 C -0.7066 -0.28995 -0.7066 -0.28162 -0.7066 -0.29157 " pathEditMode="relative" ptsTypes="fffffffffffffffffffffffA">
                                      <p:cBhvr>
                                        <p:cTn id="14" dur="3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5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7.5E-6 4.62428E-6 C -0.06614 -0.00093 -0.11388 -0.00209 -0.17308 -0.00856 C -0.19895 -0.02197 -0.23333 -0.01711 -0.26058 -0.02128 C -0.27742 -0.02382 -0.29426 -0.02844 -0.31111 -0.03168 C -0.3342 -0.0363 -0.35781 -0.03307 -0.38124 -0.03376 C -0.39288 -0.03446 -0.40451 -0.03469 -0.41614 -0.03607 C -0.43038 -0.03792 -0.44322 -0.04602 -0.45729 -0.04856 C -0.46788 -0.05735 -0.47829 -0.06128 -0.49062 -0.06336 C -0.49965 -0.06498 -0.51753 -0.06775 -0.51753 -0.06775 C -0.5342 -0.07607 -0.55104 -0.08532 -0.5684 -0.09087 C -0.57291 -0.09735 -0.57864 -0.10289 -0.5842 -0.10775 C -0.59253 -0.12486 -0.60833 -0.13573 -0.61909 -0.15006 C -0.62361 -0.16879 -0.61718 -0.1459 -0.62395 -0.1607 C -0.62638 -0.16602 -0.6302 -0.17758 -0.6302 -0.17758 C -0.62968 -0.20162 -0.62951 -0.22544 -0.62864 -0.24948 C -0.62829 -0.2592 -0.62256 -0.2659 -0.62222 -0.27492 C -0.6217 -0.28833 -0.62222 -0.30151 -0.62222 -0.31492 " pathEditMode="relative" ptsTypes="ffffffffffffffffA">
                                      <p:cBhvr>
                                        <p:cTn id="16" dur="3000" fill="hold"/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4" grpId="0"/>
      <p:bldP spid="25" grpId="0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per">
  <a:themeElements>
    <a:clrScheme name="Trek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Paper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Paper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77</TotalTime>
  <Words>44</Words>
  <Application>Microsoft Office PowerPoint</Application>
  <PresentationFormat>On-screen Show (4:3)</PresentationFormat>
  <Paragraphs>16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Design Template</vt:lpstr>
      </vt:variant>
      <vt:variant>
        <vt:i4>6</vt:i4>
      </vt:variant>
      <vt:variant>
        <vt:lpstr>Slide Titles</vt:lpstr>
      </vt:variant>
      <vt:variant>
        <vt:i4>5</vt:i4>
      </vt:variant>
    </vt:vector>
  </HeadingPairs>
  <TitlesOfParts>
    <vt:vector size="15" baseType="lpstr">
      <vt:lpstr>Constantia</vt:lpstr>
      <vt:lpstr>Arial</vt:lpstr>
      <vt:lpstr>Wingdings 2</vt:lpstr>
      <vt:lpstr>Calibri</vt:lpstr>
      <vt:lpstr>Paper</vt:lpstr>
      <vt:lpstr>Paper</vt:lpstr>
      <vt:lpstr>Paper</vt:lpstr>
      <vt:lpstr>Paper</vt:lpstr>
      <vt:lpstr>Paper</vt:lpstr>
      <vt:lpstr>Paper</vt:lpstr>
      <vt:lpstr>Slide 1</vt:lpstr>
      <vt:lpstr>Slide 2</vt:lpstr>
      <vt:lpstr>Slide 3</vt:lpstr>
      <vt:lpstr>Slide 4</vt:lpstr>
      <vt:lpstr>Slide 5</vt:lpstr>
    </vt:vector>
  </TitlesOfParts>
  <Company>Mount Lebanon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nstarzynski</dc:creator>
  <cp:lastModifiedBy>Mount Lebanon School District</cp:lastModifiedBy>
  <cp:revision>11</cp:revision>
  <dcterms:created xsi:type="dcterms:W3CDTF">2009-12-22T18:45:48Z</dcterms:created>
  <dcterms:modified xsi:type="dcterms:W3CDTF">2010-01-29T19:09:31Z</dcterms:modified>
</cp:coreProperties>
</file>